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Roboto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59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206544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185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5566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0334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0149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90177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5391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59004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63351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78489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261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8716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42917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88289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48847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58806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24034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80460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6580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1993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4006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310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3516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1169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8389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3607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  <a:defRPr sz="5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38200" y="274638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3920332" y="-1261268"/>
            <a:ext cx="4351337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is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7090569" y="1908969"/>
            <a:ext cx="5897562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1756569" y="-643731"/>
            <a:ext cx="5897562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838200" y="274638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838200" y="1820863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838200" y="274638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838200" y="1820863"/>
            <a:ext cx="51816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6172200" y="1820863"/>
            <a:ext cx="51816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ftr" idx="11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838200" y="274638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ftr" idx="11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831850" y="4406900"/>
            <a:ext cx="105156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831850" y="290671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ftr" idx="11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831850" y="1535113"/>
            <a:ext cx="51562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831850" y="2174875"/>
            <a:ext cx="5156200" cy="399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3"/>
          </p:nvPr>
        </p:nvSpPr>
        <p:spPr>
          <a:xfrm>
            <a:off x="6189663" y="1535113"/>
            <a:ext cx="515778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4"/>
          </p:nvPr>
        </p:nvSpPr>
        <p:spPr>
          <a:xfrm>
            <a:off x="6189663" y="2174875"/>
            <a:ext cx="5157787" cy="3997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831850" y="685800"/>
            <a:ext cx="4013200" cy="116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5046663" y="685800"/>
            <a:ext cx="6300787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831850" y="1846263"/>
            <a:ext cx="4013200" cy="432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2505075" y="4800600"/>
            <a:ext cx="7177088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2505075" y="685800"/>
            <a:ext cx="7177088" cy="404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2505075" y="5367338"/>
            <a:ext cx="7177088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38200" y="274638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38200" y="1820863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4.xml"/><Relationship Id="rId7" Type="http://schemas.openxmlformats.org/officeDocument/2006/relationships/slide" Target="slide13.xml"/><Relationship Id="rId12" Type="http://schemas.openxmlformats.org/officeDocument/2006/relationships/slide" Target="slide2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11" Type="http://schemas.openxmlformats.org/officeDocument/2006/relationships/slide" Target="slide19.xml"/><Relationship Id="rId5" Type="http://schemas.openxmlformats.org/officeDocument/2006/relationships/slide" Target="slide8.xml"/><Relationship Id="rId10" Type="http://schemas.openxmlformats.org/officeDocument/2006/relationships/slide" Target="slide18.xml"/><Relationship Id="rId4" Type="http://schemas.openxmlformats.org/officeDocument/2006/relationships/slide" Target="slide6.xml"/><Relationship Id="rId9" Type="http://schemas.openxmlformats.org/officeDocument/2006/relationships/slide" Target="slide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asytaxi.com/br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1194494" y="373488"/>
            <a:ext cx="9803012" cy="905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60"/>
              <a:buFont typeface="Times New Roman"/>
              <a:buNone/>
            </a:pPr>
            <a:r>
              <a:rPr lang="pt-BR" sz="486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Interação Humano-Computador</a:t>
            </a:r>
            <a:endParaRPr sz="486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-1" y="6529589"/>
            <a:ext cx="12192000" cy="328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70"/>
              <a:buFont typeface="Arial"/>
              <a:buNone/>
            </a:pPr>
            <a:r>
              <a:rPr lang="pt-BR" sz="187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Grupo: Ernesto Massiere, Gabriel Nathan, Igor Mendes, Mateus Carvalho, Otávio de Lima e Pedro Fernandes.</a:t>
            </a:r>
            <a:endParaRPr/>
          </a:p>
          <a:p>
            <a:pPr marL="0" marR="0" lvl="0" indent="0" algn="l" rtl="0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SzPts val="2720"/>
              <a:buFont typeface="Arial"/>
              <a:buNone/>
            </a:pPr>
            <a:endParaRPr sz="272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Shape 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1913" y="1484321"/>
            <a:ext cx="6021783" cy="4772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46690" y="6188646"/>
            <a:ext cx="1245310" cy="669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1392485" y="307019"/>
            <a:ext cx="977686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pt-BR" sz="4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Quatro perspectivas sobre a interação</a:t>
            </a:r>
            <a:endParaRPr sz="4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9" name="Shape 149" descr="C:\Users\Ernesto\Desktop\Sem título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91544" y="1628801"/>
            <a:ext cx="8448899" cy="454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ctrTitle"/>
          </p:nvPr>
        </p:nvSpPr>
        <p:spPr>
          <a:xfrm>
            <a:off x="982775" y="115900"/>
            <a:ext cx="10220700" cy="14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pt-BR" sz="4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Gerações da Interação Homem-Computador</a:t>
            </a:r>
            <a:endParaRPr/>
          </a:p>
        </p:txBody>
      </p:sp>
      <p:sp>
        <p:nvSpPr>
          <p:cNvPr id="155" name="Shape 155"/>
          <p:cNvSpPr txBox="1">
            <a:spLocks noGrp="1"/>
          </p:cNvSpPr>
          <p:nvPr>
            <p:ph type="subTitle" idx="1"/>
          </p:nvPr>
        </p:nvSpPr>
        <p:spPr>
          <a:xfrm>
            <a:off x="423175" y="1125950"/>
            <a:ext cx="11212200" cy="54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20"/>
              <a:buFont typeface="Arial"/>
              <a:buNone/>
            </a:pPr>
            <a:endParaRPr sz="2220" b="1" i="1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555"/>
              </a:spcBef>
              <a:spcAft>
                <a:spcPts val="0"/>
              </a:spcAft>
              <a:buClr>
                <a:schemeClr val="dk1"/>
              </a:buClr>
              <a:buSzPts val="2775"/>
              <a:buFont typeface="Arial"/>
              <a:buNone/>
            </a:pPr>
            <a:r>
              <a:rPr lang="pt-BR" sz="2800" b="1">
                <a:latin typeface="Times New Roman"/>
                <a:ea typeface="Times New Roman"/>
                <a:cs typeface="Times New Roman"/>
                <a:sym typeface="Times New Roman"/>
              </a:rPr>
              <a:t>Primeira geração</a:t>
            </a:r>
            <a:r>
              <a:rPr lang="pt-BR" sz="2800">
                <a:latin typeface="Times New Roman"/>
                <a:ea typeface="Times New Roman"/>
                <a:cs typeface="Times New Roman"/>
                <a:sym typeface="Times New Roman"/>
              </a:rPr>
              <a:t> - painéis com plugues, botões, mostradores e funcionamento dedicado.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555"/>
              </a:spcBef>
              <a:spcAft>
                <a:spcPts val="0"/>
              </a:spcAft>
              <a:buClr>
                <a:schemeClr val="dk1"/>
              </a:buClr>
              <a:buSzPts val="2775"/>
              <a:buFont typeface="Arial"/>
              <a:buNone/>
            </a:pPr>
            <a:r>
              <a:rPr lang="pt-BR" sz="2800" b="1">
                <a:latin typeface="Times New Roman"/>
                <a:ea typeface="Times New Roman"/>
                <a:cs typeface="Times New Roman"/>
                <a:sym typeface="Times New Roman"/>
              </a:rPr>
              <a:t>Segunda geração</a:t>
            </a:r>
            <a:r>
              <a:rPr lang="pt-BR" sz="2800">
                <a:latin typeface="Times New Roman"/>
                <a:ea typeface="Times New Roman"/>
                <a:cs typeface="Times New Roman"/>
                <a:sym typeface="Times New Roman"/>
              </a:rPr>
              <a:t> - lotes de cartões de dados perfurados e entrada de dados remota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555"/>
              </a:spcBef>
              <a:spcAft>
                <a:spcPts val="0"/>
              </a:spcAft>
              <a:buClr>
                <a:schemeClr val="dk1"/>
              </a:buClr>
              <a:buSzPts val="2775"/>
              <a:buFont typeface="Arial"/>
              <a:buNone/>
            </a:pPr>
            <a:r>
              <a:rPr lang="pt-BR" sz="2800" b="1">
                <a:latin typeface="Times New Roman"/>
                <a:ea typeface="Times New Roman"/>
                <a:cs typeface="Times New Roman"/>
                <a:sym typeface="Times New Roman"/>
              </a:rPr>
              <a:t>Terceira geração</a:t>
            </a:r>
            <a:r>
              <a:rPr lang="pt-BR" sz="2800">
                <a:latin typeface="Times New Roman"/>
                <a:ea typeface="Times New Roman"/>
                <a:cs typeface="Times New Roman"/>
                <a:sym typeface="Times New Roman"/>
              </a:rPr>
              <a:t> - início dos Sistemas Compartilhados.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555"/>
              </a:spcBef>
              <a:spcAft>
                <a:spcPts val="0"/>
              </a:spcAft>
              <a:buClr>
                <a:schemeClr val="dk1"/>
              </a:buClr>
              <a:buSzPts val="2775"/>
              <a:buFont typeface="Arial"/>
              <a:buNone/>
            </a:pPr>
            <a:r>
              <a:rPr lang="pt-BR" sz="2800" b="1">
                <a:latin typeface="Times New Roman"/>
                <a:ea typeface="Times New Roman"/>
                <a:cs typeface="Times New Roman"/>
                <a:sym typeface="Times New Roman"/>
              </a:rPr>
              <a:t>Quarta geração </a:t>
            </a:r>
            <a:r>
              <a:rPr lang="pt-BR" sz="2800">
                <a:latin typeface="Times New Roman"/>
                <a:ea typeface="Times New Roman"/>
                <a:cs typeface="Times New Roman"/>
                <a:sym typeface="Times New Roman"/>
              </a:rPr>
              <a:t>- sistemas de menus e sistemas Online.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555"/>
              </a:spcBef>
              <a:spcAft>
                <a:spcPts val="0"/>
              </a:spcAft>
              <a:buClr>
                <a:schemeClr val="dk1"/>
              </a:buClr>
              <a:buSzPts val="2775"/>
              <a:buFont typeface="Arial"/>
              <a:buNone/>
            </a:pPr>
            <a:r>
              <a:rPr lang="pt-BR" sz="2800" b="1">
                <a:latin typeface="Times New Roman"/>
                <a:ea typeface="Times New Roman"/>
                <a:cs typeface="Times New Roman"/>
                <a:sym typeface="Times New Roman"/>
              </a:rPr>
              <a:t>Quinta geração</a:t>
            </a:r>
            <a:r>
              <a:rPr lang="pt-BR" sz="2800">
                <a:latin typeface="Times New Roman"/>
                <a:ea typeface="Times New Roman"/>
                <a:cs typeface="Times New Roman"/>
                <a:sym typeface="Times New Roman"/>
              </a:rPr>
              <a:t> - controles gráficos e janelas.</a:t>
            </a:r>
            <a:endParaRPr/>
          </a:p>
          <a:p>
            <a:pPr marL="0" marR="0" lvl="0" indent="0" algn="ctr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None/>
            </a:pPr>
            <a:endParaRPr sz="185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None/>
            </a:pPr>
            <a:endParaRPr sz="1850" b="0" i="1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850"/>
              <a:buFont typeface="Arial"/>
              <a:buNone/>
            </a:pPr>
            <a:endParaRPr sz="18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838200" y="274638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latin typeface="Times New Roman"/>
                <a:ea typeface="Times New Roman"/>
                <a:cs typeface="Times New Roman"/>
                <a:sym typeface="Times New Roman"/>
              </a:rPr>
              <a:t>Evolução das Tecnologias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475" y="1600350"/>
            <a:ext cx="3518775" cy="234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3175" y="2264575"/>
            <a:ext cx="3460600" cy="25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0700" y="3690288"/>
            <a:ext cx="3895725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173401" y="-6561"/>
            <a:ext cx="10018713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lang="pt-BR" sz="4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Principais Tecnologias</a:t>
            </a:r>
            <a:endParaRPr sz="4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838200" y="1429555"/>
            <a:ext cx="3759558" cy="4747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Periféricos;</a:t>
            </a:r>
            <a:endParaRPr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Dispositivos de realidade aumentada;</a:t>
            </a:r>
            <a:endParaRPr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Interfaces tangíveis;</a:t>
            </a:r>
            <a:endParaRPr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Interface de usuário;</a:t>
            </a:r>
            <a:endParaRPr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Inteligência artificial;</a:t>
            </a:r>
            <a:endParaRPr sz="3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Shape 1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2758" y="1429555"/>
            <a:ext cx="3190655" cy="1774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17406" y="1424757"/>
            <a:ext cx="3163732" cy="177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82758" y="3388217"/>
            <a:ext cx="3190655" cy="1609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17406" y="3388217"/>
            <a:ext cx="3163732" cy="1609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84890" y="5181118"/>
            <a:ext cx="4301543" cy="1503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38200" y="5181118"/>
            <a:ext cx="3190655" cy="1463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173400" y="-6561"/>
            <a:ext cx="10826559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b="1" dirty="0" smtClean="0">
                <a:latin typeface="Times New Roman"/>
                <a:ea typeface="Times New Roman"/>
                <a:cs typeface="Times New Roman"/>
                <a:sym typeface="Times New Roman"/>
              </a:rPr>
              <a:t>	Pesquisas </a:t>
            </a:r>
            <a:r>
              <a:rPr lang="pt-BR" b="1" dirty="0">
                <a:latin typeface="Times New Roman"/>
                <a:ea typeface="Times New Roman"/>
                <a:cs typeface="Times New Roman"/>
                <a:sym typeface="Times New Roman"/>
              </a:rPr>
              <a:t>- </a:t>
            </a:r>
            <a:r>
              <a:rPr lang="pt-BR" b="1" dirty="0" err="1">
                <a:latin typeface="Times New Roman"/>
                <a:ea typeface="Times New Roman"/>
                <a:cs typeface="Times New Roman"/>
                <a:sym typeface="Times New Roman"/>
              </a:rPr>
              <a:t>Care</a:t>
            </a:r>
            <a:r>
              <a:rPr lang="pt-BR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BR" b="1" dirty="0" err="1">
                <a:latin typeface="Times New Roman"/>
                <a:ea typeface="Times New Roman"/>
                <a:cs typeface="Times New Roman"/>
                <a:sym typeface="Times New Roman"/>
              </a:rPr>
              <a:t>O’bot</a:t>
            </a:r>
            <a:r>
              <a:rPr lang="pt-BR" b="1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pt-BR" b="1" dirty="0" err="1">
                <a:latin typeface="Times New Roman"/>
                <a:ea typeface="Times New Roman"/>
                <a:cs typeface="Times New Roman"/>
                <a:sym typeface="Times New Roman"/>
              </a:rPr>
              <a:t>Mojin-Robotics</a:t>
            </a:r>
            <a:endParaRPr sz="44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0" y="1700213"/>
            <a:ext cx="6096000" cy="406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/>
          <p:nvPr/>
        </p:nvSpPr>
        <p:spPr>
          <a:xfrm>
            <a:off x="5376475" y="44247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50" i="1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Care-o-bot; Foto: divulgação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160601" y="-108936"/>
            <a:ext cx="10018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pt-BR" b="1" dirty="0">
                <a:latin typeface="Times New Roman"/>
                <a:ea typeface="Times New Roman"/>
                <a:cs typeface="Times New Roman"/>
                <a:sym typeface="Times New Roman"/>
              </a:rPr>
              <a:t>Pesquisas - Alcance</a:t>
            </a:r>
            <a:endParaRPr sz="4400" b="1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6163" y="1759100"/>
            <a:ext cx="5570076" cy="371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06750" y="553913"/>
            <a:ext cx="1479857" cy="2856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 txBox="1"/>
          <p:nvPr/>
        </p:nvSpPr>
        <p:spPr>
          <a:xfrm>
            <a:off x="62875" y="1036375"/>
            <a:ext cx="9225000" cy="18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50" b="1">
              <a:solidFill>
                <a:schemeClr val="dk1"/>
              </a:solidFill>
            </a:endParaRPr>
          </a:p>
        </p:txBody>
      </p:sp>
      <p:sp>
        <p:nvSpPr>
          <p:cNvPr id="191" name="Shape 191"/>
          <p:cNvSpPr txBox="1"/>
          <p:nvPr/>
        </p:nvSpPr>
        <p:spPr>
          <a:xfrm>
            <a:off x="862950" y="4516550"/>
            <a:ext cx="96729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50" b="1">
                <a:solidFill>
                  <a:schemeClr val="dk1"/>
                </a:solidFill>
              </a:rPr>
              <a:t>Alunos do Alcance/DCC obtêm segundo lugar em Hackaton de Tecnologia Assistiva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838200" y="274638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latin typeface="Times New Roman"/>
                <a:ea typeface="Times New Roman"/>
                <a:cs typeface="Times New Roman"/>
                <a:sym typeface="Times New Roman"/>
              </a:rPr>
              <a:t>Disciplinas de Base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3848040" y="2841480"/>
            <a:ext cx="673081" cy="86100"/>
          </a:xfrm>
          <a:custGeom>
            <a:avLst/>
            <a:gdLst/>
            <a:ahLst/>
            <a:cxnLst/>
            <a:rect l="0" t="0" r="0" b="0"/>
            <a:pathLst>
              <a:path w="673081" h="120000" extrusionOk="0">
                <a:moveTo>
                  <a:pt x="0" y="63766"/>
                </a:moveTo>
                <a:lnTo>
                  <a:pt x="673081" y="63766"/>
                </a:lnTo>
              </a:path>
            </a:pathLst>
          </a:custGeom>
          <a:noFill/>
          <a:ln w="9525" cap="flat" cmpd="sng">
            <a:solidFill>
              <a:srgbClr val="9BBB59"/>
            </a:solidFill>
            <a:prstDash val="solid"/>
            <a:round/>
            <a:headEnd type="none" w="sm" len="sm"/>
            <a:tailEnd type="stealth" w="med" len="med"/>
          </a:ln>
        </p:spPr>
      </p:sp>
      <p:sp>
        <p:nvSpPr>
          <p:cNvPr id="198" name="Shape 198"/>
          <p:cNvSpPr/>
          <p:nvPr/>
        </p:nvSpPr>
        <p:spPr>
          <a:xfrm>
            <a:off x="790200" y="2016000"/>
            <a:ext cx="3059400" cy="1736700"/>
          </a:xfrm>
          <a:prstGeom prst="rect">
            <a:avLst/>
          </a:prstGeom>
          <a:gradFill>
            <a:gsLst>
              <a:gs pos="0">
                <a:srgbClr val="A5C26D"/>
              </a:gs>
              <a:gs pos="50000">
                <a:srgbClr val="9CBF53"/>
              </a:gs>
              <a:gs pos="100000">
                <a:srgbClr val="8BAE44"/>
              </a:gs>
            </a:gsLst>
            <a:lin ang="5400012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142200" tIns="142200" rIns="142200" bIns="1422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GCC-224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Introdução aos Algoritmos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1º período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7611120" y="2841480"/>
            <a:ext cx="673081" cy="86100"/>
          </a:xfrm>
          <a:custGeom>
            <a:avLst/>
            <a:gdLst/>
            <a:ahLst/>
            <a:cxnLst/>
            <a:rect l="0" t="0" r="0" b="0"/>
            <a:pathLst>
              <a:path w="673081" h="120000" extrusionOk="0">
                <a:moveTo>
                  <a:pt x="0" y="63766"/>
                </a:moveTo>
                <a:lnTo>
                  <a:pt x="673081" y="63766"/>
                </a:lnTo>
              </a:path>
            </a:pathLst>
          </a:custGeom>
          <a:noFill/>
          <a:ln w="9525" cap="flat" cmpd="sng">
            <a:solidFill>
              <a:srgbClr val="9BBB59"/>
            </a:solidFill>
            <a:prstDash val="solid"/>
            <a:round/>
            <a:headEnd type="none" w="sm" len="sm"/>
            <a:tailEnd type="stealth" w="med" len="med"/>
          </a:ln>
        </p:spPr>
      </p:sp>
      <p:sp>
        <p:nvSpPr>
          <p:cNvPr id="200" name="Shape 200"/>
          <p:cNvSpPr/>
          <p:nvPr/>
        </p:nvSpPr>
        <p:spPr>
          <a:xfrm>
            <a:off x="4553280" y="2016000"/>
            <a:ext cx="3059400" cy="1736700"/>
          </a:xfrm>
          <a:prstGeom prst="rect">
            <a:avLst/>
          </a:prstGeom>
          <a:gradFill>
            <a:gsLst>
              <a:gs pos="0">
                <a:srgbClr val="A5C26D"/>
              </a:gs>
              <a:gs pos="50000">
                <a:srgbClr val="9CBF53"/>
              </a:gs>
              <a:gs pos="100000">
                <a:srgbClr val="8BAE44"/>
              </a:gs>
            </a:gsLst>
            <a:lin ang="5400012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142200" tIns="142200" rIns="142200" bIns="1422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GCC-216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Estruturas de Dados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2º período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2319840" y="3751560"/>
            <a:ext cx="7526333" cy="636062"/>
          </a:xfrm>
          <a:custGeom>
            <a:avLst/>
            <a:gdLst/>
            <a:ahLst/>
            <a:cxnLst/>
            <a:rect l="0" t="0" r="0" b="0"/>
            <a:pathLst>
              <a:path w="7526333" h="673081" extrusionOk="0">
                <a:moveTo>
                  <a:pt x="7526333" y="0"/>
                </a:moveTo>
                <a:lnTo>
                  <a:pt x="7526333" y="353640"/>
                </a:lnTo>
                <a:lnTo>
                  <a:pt x="0" y="353640"/>
                </a:lnTo>
                <a:lnTo>
                  <a:pt x="0" y="673081"/>
                </a:lnTo>
              </a:path>
            </a:pathLst>
          </a:custGeom>
          <a:noFill/>
          <a:ln w="9525" cap="flat" cmpd="sng">
            <a:solidFill>
              <a:srgbClr val="9BBB59"/>
            </a:solidFill>
            <a:prstDash val="solid"/>
            <a:round/>
            <a:headEnd type="none" w="sm" len="sm"/>
            <a:tailEnd type="stealth" w="med" len="med"/>
          </a:ln>
        </p:spPr>
      </p:sp>
      <p:sp>
        <p:nvSpPr>
          <p:cNvPr id="202" name="Shape 202"/>
          <p:cNvSpPr/>
          <p:nvPr/>
        </p:nvSpPr>
        <p:spPr>
          <a:xfrm>
            <a:off x="8316720" y="2016000"/>
            <a:ext cx="3059400" cy="1736700"/>
          </a:xfrm>
          <a:prstGeom prst="rect">
            <a:avLst/>
          </a:prstGeom>
          <a:gradFill>
            <a:gsLst>
              <a:gs pos="0">
                <a:srgbClr val="A5C26D"/>
              </a:gs>
              <a:gs pos="50000">
                <a:srgbClr val="9CBF53"/>
              </a:gs>
              <a:gs pos="100000">
                <a:srgbClr val="8BAE44"/>
              </a:gs>
            </a:gsLst>
            <a:lin ang="5400012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142200" tIns="142200" rIns="142200" bIns="1422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GCC-214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Introdução a Sistemas de Banco de Dados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3º período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790200" y="4418640"/>
            <a:ext cx="3059400" cy="1736700"/>
          </a:xfrm>
          <a:prstGeom prst="rect">
            <a:avLst/>
          </a:prstGeom>
          <a:gradFill>
            <a:gsLst>
              <a:gs pos="0">
                <a:srgbClr val="A5C26D"/>
              </a:gs>
              <a:gs pos="50000">
                <a:srgbClr val="9CBF53"/>
              </a:gs>
              <a:gs pos="100000">
                <a:srgbClr val="8BAE44"/>
              </a:gs>
            </a:gsLst>
            <a:lin ang="5400012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142200" tIns="142200" rIns="142200" bIns="1422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GCC-188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Engenharia de Software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4º período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838200" y="274638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latin typeface="Times New Roman"/>
                <a:ea typeface="Times New Roman"/>
                <a:cs typeface="Times New Roman"/>
                <a:sym typeface="Times New Roman"/>
              </a:rPr>
              <a:t>Disciplinas Específicas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9" name="Shape 209"/>
          <p:cNvSpPr/>
          <p:nvPr/>
        </p:nvSpPr>
        <p:spPr>
          <a:xfrm>
            <a:off x="6498720" y="2790720"/>
            <a:ext cx="3869400" cy="2321400"/>
          </a:xfrm>
          <a:prstGeom prst="rect">
            <a:avLst/>
          </a:prstGeom>
          <a:gradFill>
            <a:gsLst>
              <a:gs pos="0">
                <a:srgbClr val="A5C26D"/>
              </a:gs>
              <a:gs pos="50000">
                <a:srgbClr val="9CBF53"/>
              </a:gs>
              <a:gs pos="100000">
                <a:srgbClr val="8BAE44"/>
              </a:gs>
            </a:gsLst>
            <a:lin ang="5400012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76300" tIns="76300" rIns="76300" bIns="763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GCC-223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Acessibilidade em Sistemas Computacionais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Eletiva 6º período +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Shape 210"/>
          <p:cNvSpPr/>
          <p:nvPr/>
        </p:nvSpPr>
        <p:spPr>
          <a:xfrm>
            <a:off x="2212920" y="2790720"/>
            <a:ext cx="3869400" cy="2321400"/>
          </a:xfrm>
          <a:prstGeom prst="rect">
            <a:avLst/>
          </a:prstGeom>
          <a:gradFill>
            <a:gsLst>
              <a:gs pos="0">
                <a:srgbClr val="A5C26D"/>
              </a:gs>
              <a:gs pos="50000">
                <a:srgbClr val="9CBF53"/>
              </a:gs>
              <a:gs pos="100000">
                <a:srgbClr val="8BAE44"/>
              </a:gs>
            </a:gsLst>
            <a:lin ang="5400012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Shape 211"/>
          <p:cNvSpPr txBox="1"/>
          <p:nvPr/>
        </p:nvSpPr>
        <p:spPr>
          <a:xfrm>
            <a:off x="2016000" y="3315960"/>
            <a:ext cx="4176000" cy="13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GCC-219</a:t>
            </a: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Interação Humano-Computador</a:t>
            </a: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5º período</a:t>
            </a:r>
            <a:endParaRPr sz="2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>
            <a:spLocks noGrp="1"/>
          </p:cNvSpPr>
          <p:nvPr>
            <p:ph type="title"/>
          </p:nvPr>
        </p:nvSpPr>
        <p:spPr>
          <a:xfrm>
            <a:off x="838200" y="274638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latin typeface="Times New Roman"/>
                <a:ea typeface="Times New Roman"/>
                <a:cs typeface="Times New Roman"/>
                <a:sym typeface="Times New Roman"/>
              </a:rPr>
              <a:t>Mercado de Trabalho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838200" y="1710850"/>
            <a:ext cx="10515600" cy="4461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58800" lvl="0" indent="-419100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444444"/>
              </a:buClr>
              <a:buSzPts val="3000"/>
              <a:buChar char="●"/>
            </a:pPr>
            <a:r>
              <a:rPr lang="pt-BR" sz="3000">
                <a:latin typeface="Times New Roman"/>
                <a:ea typeface="Times New Roman"/>
                <a:cs typeface="Times New Roman"/>
                <a:sym typeface="Times New Roman"/>
              </a:rPr>
              <a:t>Analista com especialidade em projeto centrado no usuário;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588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3000"/>
              <a:buChar char="●"/>
            </a:pPr>
            <a:r>
              <a:rPr lang="pt-BR" sz="3000">
                <a:latin typeface="Times New Roman"/>
                <a:ea typeface="Times New Roman"/>
                <a:cs typeface="Times New Roman"/>
                <a:sym typeface="Times New Roman"/>
              </a:rPr>
              <a:t>Arquiteto de informação;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588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3000"/>
              <a:buChar char="●"/>
            </a:pPr>
            <a:r>
              <a:rPr lang="pt-BR" sz="3000">
                <a:latin typeface="Times New Roman"/>
                <a:ea typeface="Times New Roman"/>
                <a:cs typeface="Times New Roman"/>
                <a:sym typeface="Times New Roman"/>
              </a:rPr>
              <a:t>WebDesigner;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588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3000"/>
              <a:buChar char="●"/>
            </a:pPr>
            <a:r>
              <a:rPr lang="pt-BR" sz="3000">
                <a:latin typeface="Times New Roman"/>
                <a:ea typeface="Times New Roman"/>
                <a:cs typeface="Times New Roman"/>
                <a:sym typeface="Times New Roman"/>
              </a:rPr>
              <a:t>Especialista em usabilidade;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58800" lvl="0" indent="-419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3000"/>
              <a:buChar char="●"/>
            </a:pPr>
            <a:r>
              <a:rPr lang="pt-BR" sz="3000">
                <a:latin typeface="Times New Roman"/>
                <a:ea typeface="Times New Roman"/>
                <a:cs typeface="Times New Roman"/>
                <a:sym typeface="Times New Roman"/>
              </a:rPr>
              <a:t>Testador/Avaliador.</a:t>
            </a:r>
            <a:endParaRPr sz="3000"/>
          </a:p>
        </p:txBody>
      </p:sp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5600" y="2946013"/>
            <a:ext cx="5715000" cy="31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0750" y="1441253"/>
            <a:ext cx="7358299" cy="435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 txBox="1"/>
          <p:nvPr/>
        </p:nvSpPr>
        <p:spPr>
          <a:xfrm>
            <a:off x="3889600" y="5796875"/>
            <a:ext cx="7369800" cy="8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http://www.jataxi.com.br/ Acesso em 26/12/2011</a:t>
            </a:r>
            <a:endParaRPr/>
          </a:p>
        </p:txBody>
      </p:sp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173400" y="-6550"/>
            <a:ext cx="115632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b="1">
                <a:latin typeface="Times New Roman"/>
                <a:ea typeface="Times New Roman"/>
                <a:cs typeface="Times New Roman"/>
                <a:sym typeface="Times New Roman"/>
              </a:rPr>
              <a:t>Análise de Casos - Jair, O Taxista</a:t>
            </a:r>
            <a:endParaRPr sz="4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ctrTitle"/>
          </p:nvPr>
        </p:nvSpPr>
        <p:spPr>
          <a:xfrm>
            <a:off x="1524000" y="219350"/>
            <a:ext cx="9144000" cy="8478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1">
                <a:latin typeface="Times New Roman"/>
                <a:ea typeface="Times New Roman"/>
                <a:cs typeface="Times New Roman"/>
                <a:sym typeface="Times New Roman"/>
              </a:rPr>
              <a:t>Sumário</a:t>
            </a:r>
            <a:endParaRPr sz="48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subTitle" idx="1"/>
          </p:nvPr>
        </p:nvSpPr>
        <p:spPr>
          <a:xfrm>
            <a:off x="534800" y="1301875"/>
            <a:ext cx="10554300" cy="535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19100" algn="l" rtl="0">
              <a:spcBef>
                <a:spcPts val="640"/>
              </a:spcBef>
              <a:spcAft>
                <a:spcPts val="0"/>
              </a:spcAft>
              <a:buSzPts val="3000"/>
              <a:buFont typeface="Times New Roman"/>
              <a:buChar char="●"/>
            </a:pPr>
            <a:r>
              <a:rPr lang="pt-BR" sz="3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" action="ppaction://hlinkshowjump?jump=nextslide"/>
              </a:rPr>
              <a:t>Introdução</a:t>
            </a:r>
            <a:r>
              <a:rPr lang="pt-BR" sz="3000">
                <a:latin typeface="Times New Roman"/>
                <a:ea typeface="Times New Roman"/>
                <a:cs typeface="Times New Roman"/>
                <a:sym typeface="Times New Roman"/>
              </a:rPr>
              <a:t>;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imes New Roman"/>
              <a:buChar char="●"/>
            </a:pPr>
            <a:r>
              <a:rPr lang="pt-BR" sz="3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 action="ppaction://hlinksldjump"/>
              </a:rPr>
              <a:t>História;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imes New Roman"/>
              <a:buChar char="●"/>
            </a:pPr>
            <a:r>
              <a:rPr lang="pt-BR" sz="3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 action="ppaction://hlinksldjump"/>
              </a:rPr>
              <a:t>A Importância da IHC;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imes New Roman"/>
              <a:buChar char="●"/>
            </a:pPr>
            <a:r>
              <a:rPr lang="pt-BR" sz="3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 action="ppaction://hlinksldjump"/>
              </a:rPr>
              <a:t>Conceitos Básicos;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imes New Roman"/>
              <a:buChar char="●"/>
            </a:pPr>
            <a:r>
              <a:rPr lang="pt-BR" sz="3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 action="ppaction://hlinksldjump"/>
              </a:rPr>
              <a:t>Perspectivas e Gerações da IHC</a:t>
            </a:r>
            <a:r>
              <a:rPr lang="pt-BR" sz="3000">
                <a:latin typeface="Times New Roman"/>
                <a:ea typeface="Times New Roman"/>
                <a:cs typeface="Times New Roman"/>
                <a:sym typeface="Times New Roman"/>
              </a:rPr>
              <a:t>;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imes New Roman"/>
              <a:buChar char="●"/>
            </a:pPr>
            <a:r>
              <a:rPr lang="pt-BR" sz="3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 action="ppaction://hlinksldjump"/>
              </a:rPr>
              <a:t>Principais Tecnologias;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imes New Roman"/>
              <a:buChar char="●"/>
            </a:pPr>
            <a:r>
              <a:rPr lang="pt-BR" sz="3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 action="ppaction://hlinksldjump"/>
              </a:rPr>
              <a:t>Pesquisas;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imes New Roman"/>
              <a:buChar char="●"/>
            </a:pPr>
            <a:r>
              <a:rPr lang="pt-BR" sz="3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9" action="ppaction://hlinksldjump"/>
              </a:rPr>
              <a:t>Disciplinas;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imes New Roman"/>
              <a:buChar char="●"/>
            </a:pPr>
            <a:r>
              <a:rPr lang="pt-BR" sz="3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0" action="ppaction://hlinksldjump"/>
              </a:rPr>
              <a:t>Mercado de Trabalho e Subáreas;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imes New Roman"/>
              <a:buChar char="●"/>
            </a:pPr>
            <a:r>
              <a:rPr lang="pt-BR" sz="3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1" action="ppaction://hlinksldjump"/>
              </a:rPr>
              <a:t>Análise de casos;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Font typeface="Times New Roman"/>
              <a:buChar char="●"/>
            </a:pPr>
            <a:r>
              <a:rPr lang="pt-BR" sz="30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2" action="ppaction://hlinksldjump"/>
              </a:rPr>
              <a:t>Curiosidades e Conclusão.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173400" y="-6550"/>
            <a:ext cx="115632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b="1">
                <a:latin typeface="Times New Roman"/>
                <a:ea typeface="Times New Roman"/>
                <a:cs typeface="Times New Roman"/>
                <a:sym typeface="Times New Roman"/>
              </a:rPr>
              <a:t>Análise de Casos - Jair, O Taxista</a:t>
            </a:r>
            <a:endParaRPr sz="4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1" name="Shape 231"/>
          <p:cNvSpPr txBox="1"/>
          <p:nvPr/>
        </p:nvSpPr>
        <p:spPr>
          <a:xfrm>
            <a:off x="3889600" y="5796875"/>
            <a:ext cx="7369800" cy="8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http://www.jataxi.com.br/ Acesso em 01/06/2018</a:t>
            </a:r>
            <a:endParaRPr/>
          </a:p>
        </p:txBody>
      </p:sp>
      <p:pic>
        <p:nvPicPr>
          <p:cNvPr id="232" name="Shape 232"/>
          <p:cNvPicPr preferRelativeResize="0"/>
          <p:nvPr/>
        </p:nvPicPr>
        <p:blipFill rotWithShape="1">
          <a:blip r:embed="rId3">
            <a:alphaModFix/>
          </a:blip>
          <a:srcRect t="2870" b="4235"/>
          <a:stretch/>
        </p:blipFill>
        <p:spPr>
          <a:xfrm>
            <a:off x="1708250" y="1346002"/>
            <a:ext cx="7923173" cy="413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/>
        </p:nvSpPr>
        <p:spPr>
          <a:xfrm>
            <a:off x="3889600" y="5796875"/>
            <a:ext cx="7369800" cy="8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http://www.easytaxi.com/br/</a:t>
            </a:r>
            <a:r>
              <a:rPr lang="pt-BR"/>
              <a:t> Acesso em 01/06/2018</a:t>
            </a:r>
            <a:endParaRPr/>
          </a:p>
        </p:txBody>
      </p:sp>
      <p:pic>
        <p:nvPicPr>
          <p:cNvPr id="238" name="Shape 2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2144" y="1288578"/>
            <a:ext cx="8152248" cy="458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173400" y="-6550"/>
            <a:ext cx="115632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b="1">
                <a:latin typeface="Times New Roman"/>
                <a:ea typeface="Times New Roman"/>
                <a:cs typeface="Times New Roman"/>
                <a:sym typeface="Times New Roman"/>
              </a:rPr>
              <a:t>Análise de Casos - Jair, O Taxista vs EasyTaxi</a:t>
            </a:r>
            <a:endParaRPr sz="4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173401" y="-6561"/>
            <a:ext cx="10018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b="1">
                <a:latin typeface="Times New Roman"/>
                <a:ea typeface="Times New Roman"/>
                <a:cs typeface="Times New Roman"/>
                <a:sym typeface="Times New Roman"/>
              </a:rPr>
              <a:t>Análise de Caso - Sig vs MinhaUfla</a:t>
            </a:r>
            <a:endParaRPr sz="4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5" name="Shape 245"/>
          <p:cNvPicPr preferRelativeResize="0"/>
          <p:nvPr/>
        </p:nvPicPr>
        <p:blipFill rotWithShape="1">
          <a:blip r:embed="rId3">
            <a:alphaModFix/>
          </a:blip>
          <a:srcRect t="4585" b="5857"/>
          <a:stretch/>
        </p:blipFill>
        <p:spPr>
          <a:xfrm>
            <a:off x="481475" y="1443275"/>
            <a:ext cx="4827802" cy="243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/>
          <p:cNvPicPr preferRelativeResize="0"/>
          <p:nvPr/>
        </p:nvPicPr>
        <p:blipFill rotWithShape="1">
          <a:blip r:embed="rId4">
            <a:alphaModFix/>
          </a:blip>
          <a:srcRect t="3558" b="11321"/>
          <a:stretch/>
        </p:blipFill>
        <p:spPr>
          <a:xfrm>
            <a:off x="6579100" y="1443275"/>
            <a:ext cx="5079307" cy="243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Shape 247"/>
          <p:cNvPicPr preferRelativeResize="0"/>
          <p:nvPr/>
        </p:nvPicPr>
        <p:blipFill rotWithShape="1">
          <a:blip r:embed="rId5">
            <a:alphaModFix/>
          </a:blip>
          <a:srcRect t="3823" b="5366"/>
          <a:stretch/>
        </p:blipFill>
        <p:spPr>
          <a:xfrm>
            <a:off x="533400" y="4130150"/>
            <a:ext cx="4760923" cy="243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/>
          <p:cNvPicPr preferRelativeResize="0"/>
          <p:nvPr/>
        </p:nvPicPr>
        <p:blipFill rotWithShape="1">
          <a:blip r:embed="rId6">
            <a:alphaModFix/>
          </a:blip>
          <a:srcRect t="3823" b="5366"/>
          <a:stretch/>
        </p:blipFill>
        <p:spPr>
          <a:xfrm>
            <a:off x="6734450" y="4088514"/>
            <a:ext cx="4923950" cy="251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173401" y="-6561"/>
            <a:ext cx="10018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b="1">
                <a:latin typeface="Times New Roman"/>
                <a:ea typeface="Times New Roman"/>
                <a:cs typeface="Times New Roman"/>
                <a:sym typeface="Times New Roman"/>
              </a:rPr>
              <a:t>Análise de Caso - Sig vs MinhaUfla</a:t>
            </a:r>
            <a:endParaRPr sz="4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5825" y="1655339"/>
            <a:ext cx="2704028" cy="4807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Shape 2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8675" y="1655339"/>
            <a:ext cx="2704028" cy="4807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951" y="164509"/>
            <a:ext cx="4452023" cy="457950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4807390"/>
            <a:ext cx="10515600" cy="1593409"/>
          </a:xfrm>
        </p:spPr>
        <p:txBody>
          <a:bodyPr/>
          <a:lstStyle/>
          <a:p>
            <a:pPr algn="ctr"/>
            <a:r>
              <a:rPr lang="pt-BR" sz="6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</a:t>
            </a:r>
            <a:br>
              <a:rPr lang="pt-BR" sz="6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t-BR" sz="6000" b="1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Conclusão</a:t>
            </a:r>
            <a:endParaRPr lang="pt-BR" sz="60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838200" y="274638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latin typeface="Times New Roman"/>
                <a:ea typeface="Times New Roman"/>
                <a:cs typeface="Times New Roman"/>
                <a:sym typeface="Times New Roman"/>
              </a:rPr>
              <a:t>Referências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838200" y="1820863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rtl="0">
              <a:spcBef>
                <a:spcPts val="64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pt-BR" sz="1800" b="1">
                <a:latin typeface="Times New Roman"/>
                <a:ea typeface="Times New Roman"/>
                <a:cs typeface="Times New Roman"/>
                <a:sym typeface="Times New Roman"/>
              </a:rPr>
              <a:t>Design e Avaliação de Interfaces Humano-Computador, por Heloísa Vieira da Rocha e Maria Cecília Calani Baranauskas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pt-BR" sz="1800">
                <a:latin typeface="Times New Roman"/>
                <a:ea typeface="Times New Roman"/>
                <a:cs typeface="Times New Roman"/>
                <a:sym typeface="Times New Roman"/>
              </a:rPr>
              <a:t>https://www.devmedia.com.br/introducao-a-interface-homem-maquina/24013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pt-BR" sz="1800">
                <a:latin typeface="Times New Roman"/>
                <a:ea typeface="Times New Roman"/>
                <a:cs typeface="Times New Roman"/>
                <a:sym typeface="Times New Roman"/>
              </a:rPr>
              <a:t>https://www.interaction-design.org/literature/book/the-encyclopedia-of-human-computer-interaction-2nd-ed/human-computer-interaction-brief-intro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pt-BR" sz="1800">
                <a:latin typeface="Times New Roman"/>
                <a:ea typeface="Times New Roman"/>
                <a:cs typeface="Times New Roman"/>
                <a:sym typeface="Times New Roman"/>
              </a:rPr>
              <a:t>http://engprocess.com.br/o-que-e-ihm/#more-2768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pt-BR" sz="1800">
                <a:latin typeface="Times New Roman"/>
                <a:ea typeface="Times New Roman"/>
                <a:cs typeface="Times New Roman"/>
                <a:sym typeface="Times New Roman"/>
              </a:rPr>
              <a:t>http://www.marceloramos.com.br/publicacao/45/ihc-historico-da-area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pt-BR" sz="1800">
                <a:latin typeface="Times New Roman"/>
                <a:ea typeface="Times New Roman"/>
                <a:cs typeface="Times New Roman"/>
                <a:sym typeface="Times New Roman"/>
              </a:rPr>
              <a:t>https://pt.slideshare.net/Galabo/interao-humanocomputador-13107408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pt-BR" sz="1800">
                <a:latin typeface="Times New Roman"/>
                <a:ea typeface="Times New Roman"/>
                <a:cs typeface="Times New Roman"/>
                <a:sym typeface="Times New Roman"/>
              </a:rPr>
              <a:t>http://www.techtudo.com.br/noticias/noticia/2011/12/top-10-os-sites-brasileiros-mais-feios-da-atualidade.html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pt-BR" sz="1800">
                <a:latin typeface="Times New Roman"/>
                <a:ea typeface="Times New Roman"/>
                <a:cs typeface="Times New Roman"/>
                <a:sym typeface="Times New Roman"/>
              </a:rPr>
              <a:t>https://sig.ufla.br/modulos/publico/matrizes_curriculares/index.php?cod_matriz_curricular=255&amp;op=abrir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pt-BR" sz="1800">
                <a:latin typeface="Times New Roman"/>
                <a:ea typeface="Times New Roman"/>
                <a:cs typeface="Times New Roman"/>
                <a:sym typeface="Times New Roman"/>
              </a:rPr>
              <a:t>https://www.mojin-robotics.de/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•"/>
            </a:pPr>
            <a:r>
              <a:rPr lang="pt-BR" sz="1800">
                <a:latin typeface="Times New Roman"/>
                <a:ea typeface="Times New Roman"/>
                <a:cs typeface="Times New Roman"/>
                <a:sym typeface="Times New Roman"/>
              </a:rPr>
              <a:t>https://irlabr.wordpress.com/apostila-de-ihc/parte-1-ihc-na-pratica/introducao-a-interacao-entre-homem-e-computador-ihc/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64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838200" y="274638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pt-BR" sz="4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Introdução </a:t>
            </a:r>
            <a:endParaRPr sz="4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838200" y="1820864"/>
            <a:ext cx="10515600" cy="3024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2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Definição:</a:t>
            </a:r>
            <a:endParaRPr dirty="0"/>
          </a:p>
          <a:p>
            <a:pPr marL="0" marR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pt-BR" sz="2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“</a:t>
            </a:r>
            <a:r>
              <a:rPr lang="pt-BR" sz="2800" b="0" i="1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disciplina relativa ao design, avaliação e implementação de 	sistemas computacionais interativos para uso humano e aos 	fenômenos que os cercam</a:t>
            </a:r>
            <a:r>
              <a:rPr lang="pt-BR" sz="2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.”</a:t>
            </a:r>
            <a:r>
              <a:rPr lang="pt-BR" sz="2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							</a:t>
            </a:r>
            <a:r>
              <a:rPr lang="pt-BR" sz="2800" b="0" i="0" u="none" strike="noStrike" cap="none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- </a:t>
            </a:r>
            <a:r>
              <a:rPr lang="pt-BR" sz="2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Rocha e </a:t>
            </a:r>
            <a:r>
              <a:rPr lang="pt-BR" sz="2800" b="0" i="0" u="none" strike="noStrike" cap="none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Baranauskas</a:t>
            </a:r>
            <a:r>
              <a:rPr lang="pt-BR" sz="28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(2003)</a:t>
            </a:r>
            <a:endParaRPr sz="2800" b="0" i="0" u="none" strike="noStrike" cap="none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0" name="Shape 1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6552" y="4354717"/>
            <a:ext cx="5398895" cy="2165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838200" y="274638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pt-BR" sz="4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História</a:t>
            </a:r>
            <a:endParaRPr sz="4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838200" y="1820863"/>
            <a:ext cx="4981486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>
                <a:latin typeface="Times New Roman"/>
                <a:ea typeface="Times New Roman"/>
                <a:cs typeface="Times New Roman"/>
                <a:sym typeface="Times New Roman"/>
              </a:rPr>
              <a:t>Área multidisciplinar:</a:t>
            </a:r>
            <a:endParaRPr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t-BR">
                <a:latin typeface="Times New Roman"/>
                <a:ea typeface="Times New Roman"/>
                <a:cs typeface="Times New Roman"/>
                <a:sym typeface="Times New Roman"/>
              </a:rPr>
              <a:t>TI;</a:t>
            </a:r>
            <a:endParaRPr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t-BR">
                <a:latin typeface="Times New Roman"/>
                <a:ea typeface="Times New Roman"/>
                <a:cs typeface="Times New Roman"/>
                <a:sym typeface="Times New Roman"/>
              </a:rPr>
              <a:t>Ergonomia;</a:t>
            </a:r>
            <a:endParaRPr/>
          </a:p>
          <a:p>
            <a:pPr marL="742950" lvl="1" indent="-285750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t-BR">
                <a:latin typeface="Times New Roman"/>
                <a:ea typeface="Times New Roman"/>
                <a:cs typeface="Times New Roman"/>
                <a:sym typeface="Times New Roman"/>
              </a:rPr>
              <a:t>Psicologia;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rtl="0">
              <a:spcBef>
                <a:spcPts val="64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t-BR" sz="3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Surgimento na década de 1970;</a:t>
            </a:r>
            <a:endParaRPr/>
          </a:p>
        </p:txBody>
      </p:sp>
      <p:pic>
        <p:nvPicPr>
          <p:cNvPr id="107" name="Shape 1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09132" y="3996531"/>
            <a:ext cx="3548190" cy="2364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9686" y="1820863"/>
            <a:ext cx="3546505" cy="2364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838200" y="274638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pt-BR" sz="4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História</a:t>
            </a:r>
            <a:endParaRPr sz="4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838200" y="1820863"/>
            <a:ext cx="5118219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1973 – Alto, o primeiro computador pessoal;</a:t>
            </a:r>
            <a:endParaRPr/>
          </a:p>
          <a:p>
            <a: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1990 – World Wide Web (WWW), desenvolvida por Tim Berners-Lee;</a:t>
            </a:r>
            <a:endParaRPr/>
          </a:p>
          <a:p>
            <a:pPr marL="342900" marR="0" lvl="0" indent="-1651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1993 – Mosaic, primeiro browser amplamente utilizado.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5" name="Shape 1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34977" y="1486585"/>
            <a:ext cx="2676525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Shape 1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06472" y="1371600"/>
            <a:ext cx="1878452" cy="1944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84126" y="3316070"/>
            <a:ext cx="5169674" cy="3313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2135550" y="1550000"/>
            <a:ext cx="7772400" cy="15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br>
              <a:rPr lang="pt-BR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Quando um sistema interativo é bem projetado, a dificuldade na sua operação desaparece, permitindo que o usuário possa se concentrar em seu trabalho com </a:t>
            </a:r>
            <a:r>
              <a:rPr lang="pt-BR" sz="2800" b="0"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pt-BR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acilidade</a:t>
            </a:r>
            <a:r>
              <a:rPr lang="pt-BR" sz="2800" b="0">
                <a:latin typeface="Times New Roman"/>
                <a:ea typeface="Times New Roman"/>
                <a:cs typeface="Times New Roman"/>
                <a:sym typeface="Times New Roman"/>
              </a:rPr>
              <a:t> e segurança.</a:t>
            </a:r>
            <a:r>
              <a:rPr lang="pt-BR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pt-BR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pt-BR" sz="1979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pt-BR" sz="1979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pt-BR" sz="1979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pt-BR" sz="1979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pt-BR" sz="1979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pt-BR" sz="1979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pt-BR" sz="1979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pt-BR" sz="1979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pt-BR" sz="1979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pt-BR" sz="1979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pt-BR" sz="1979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br>
              <a:rPr lang="pt-BR" sz="1979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pt-BR" sz="1979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pt-BR" sz="1979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pt-BR" sz="1979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pt-BR" sz="1979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pt-BR" sz="1979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/>
            </a:r>
            <a:br>
              <a:rPr lang="pt-BR" sz="1979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1085325" y="277825"/>
            <a:ext cx="9784800" cy="14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pt-BR" sz="4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Importância da Interação Humano-   -Computador</a:t>
            </a:r>
            <a:endParaRPr sz="4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4" name="Shape 124" descr="Resultado de imagem para interaÃ§Ã£o homem maquin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35685" y="3535642"/>
            <a:ext cx="5772150" cy="2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838200" y="274638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pt-BR" b="1">
                <a:latin typeface="Times New Roman"/>
                <a:ea typeface="Times New Roman"/>
                <a:cs typeface="Times New Roman"/>
                <a:sym typeface="Times New Roman"/>
              </a:rPr>
              <a:t>O Paradoxo das Escolhas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0295" y="2098763"/>
            <a:ext cx="7089155" cy="3911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173401" y="-6561"/>
            <a:ext cx="10018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r>
              <a:rPr lang="pt-BR" b="1">
                <a:latin typeface="Times New Roman"/>
                <a:ea typeface="Times New Roman"/>
                <a:cs typeface="Times New Roman"/>
                <a:sym typeface="Times New Roman"/>
              </a:rPr>
              <a:t>Alguns Conceitos</a:t>
            </a:r>
            <a:endParaRPr sz="44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838200" y="1200950"/>
            <a:ext cx="4983300" cy="47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177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endParaRPr sz="26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2800">
                <a:latin typeface="Times New Roman"/>
                <a:ea typeface="Times New Roman"/>
                <a:cs typeface="Times New Roman"/>
                <a:sym typeface="Times New Roman"/>
              </a:rPr>
              <a:t>Usabilidade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pt-BR" sz="2800">
                <a:latin typeface="Times New Roman"/>
                <a:ea typeface="Times New Roman"/>
                <a:cs typeface="Times New Roman"/>
                <a:sym typeface="Times New Roman"/>
              </a:rPr>
              <a:t>Experiência do Usuário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pt-BR" sz="2800">
                <a:latin typeface="Times New Roman"/>
                <a:ea typeface="Times New Roman"/>
                <a:cs typeface="Times New Roman"/>
                <a:sym typeface="Times New Roman"/>
              </a:rPr>
              <a:t>Acessibilidade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•"/>
            </a:pPr>
            <a:r>
              <a:rPr lang="pt-BR" sz="2800">
                <a:latin typeface="Times New Roman"/>
                <a:ea typeface="Times New Roman"/>
                <a:cs typeface="Times New Roman"/>
                <a:sym typeface="Times New Roman"/>
              </a:rPr>
              <a:t>Comunicabilidade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560"/>
              </a:spcBef>
              <a:spcAft>
                <a:spcPts val="0"/>
              </a:spcAft>
              <a:buNone/>
            </a:pP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5924" y="1041338"/>
            <a:ext cx="5035051" cy="552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948583" y="16737"/>
            <a:ext cx="10323320" cy="1498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pt-BR" sz="4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Quatro perspectivas sobre a interação</a:t>
            </a:r>
            <a:endParaRPr/>
          </a:p>
        </p:txBody>
      </p:sp>
      <p:pic>
        <p:nvPicPr>
          <p:cNvPr id="143" name="Shape 143" descr="C:\Users\Ernesto\Desktop\Sem títul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9126" y="1484784"/>
            <a:ext cx="8412163" cy="44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Escritório">
      <a:dk1>
        <a:srgbClr val="000000"/>
      </a:dk1>
      <a:lt1>
        <a:srgbClr val="FFFFFF"/>
      </a:lt1>
      <a:dk2>
        <a:srgbClr val="6E747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85296"/>
      </a:hlink>
      <a:folHlink>
        <a:srgbClr val="9933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418</Words>
  <Application>Microsoft Office PowerPoint</Application>
  <PresentationFormat>Widescreen</PresentationFormat>
  <Paragraphs>107</Paragraphs>
  <Slides>25</Slides>
  <Notes>25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0" baseType="lpstr">
      <vt:lpstr>Arial</vt:lpstr>
      <vt:lpstr>Calibri</vt:lpstr>
      <vt:lpstr>Roboto</vt:lpstr>
      <vt:lpstr>Times New Roman</vt:lpstr>
      <vt:lpstr>Blank</vt:lpstr>
      <vt:lpstr>Interação Humano-Computador</vt:lpstr>
      <vt:lpstr>Sumário</vt:lpstr>
      <vt:lpstr>Introdução </vt:lpstr>
      <vt:lpstr>História</vt:lpstr>
      <vt:lpstr>História</vt:lpstr>
      <vt:lpstr>    Quando um sistema interativo é bem projetado, a dificuldade na sua operação desaparece, permitindo que o usuário possa se concentrar em seu trabalho com facilidade e segurança.           </vt:lpstr>
      <vt:lpstr>O Paradoxo das Escolhas</vt:lpstr>
      <vt:lpstr>   Alguns Conceitos</vt:lpstr>
      <vt:lpstr>Quatro perspectivas sobre a interação</vt:lpstr>
      <vt:lpstr>Quatro perspectivas sobre a interação</vt:lpstr>
      <vt:lpstr>Gerações da Interação Homem-Computador</vt:lpstr>
      <vt:lpstr>Evolução das Tecnologias</vt:lpstr>
      <vt:lpstr>   Principais Tecnologias</vt:lpstr>
      <vt:lpstr> Pesquisas - Care O’bot Mojin-Robotics</vt:lpstr>
      <vt:lpstr> Pesquisas - Alcance</vt:lpstr>
      <vt:lpstr>Disciplinas de Base</vt:lpstr>
      <vt:lpstr>Disciplinas Específicas</vt:lpstr>
      <vt:lpstr>Mercado de Trabalho</vt:lpstr>
      <vt:lpstr>Análise de Casos - Jair, O Taxista</vt:lpstr>
      <vt:lpstr>Análise de Casos - Jair, O Taxista</vt:lpstr>
      <vt:lpstr>Análise de Casos - Jair, O Taxista vs EasyTaxi</vt:lpstr>
      <vt:lpstr>Análise de Caso - Sig vs MinhaUfla</vt:lpstr>
      <vt:lpstr>Análise de Caso - Sig vs MinhaUfla</vt:lpstr>
      <vt:lpstr>e  Conclusão</vt:lpstr>
      <vt:lpstr>Referências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Interação Humano-Computador</dc:title>
  <cp:lastModifiedBy>Mateus Carvalho</cp:lastModifiedBy>
  <cp:revision>1</cp:revision>
  <dcterms:modified xsi:type="dcterms:W3CDTF">2018-06-06T14:09:51Z</dcterms:modified>
</cp:coreProperties>
</file>